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6" r:id="rId4"/>
    <p:sldId id="259" r:id="rId5"/>
    <p:sldId id="260" r:id="rId6"/>
    <p:sldId id="261" r:id="rId7"/>
    <p:sldId id="262" r:id="rId8"/>
    <p:sldId id="263" r:id="rId9"/>
    <p:sldId id="264" r:id="rId10"/>
    <p:sldId id="265" r:id="rId11"/>
    <p:sldId id="272" r:id="rId12"/>
    <p:sldId id="266" r:id="rId13"/>
    <p:sldId id="267" r:id="rId14"/>
    <p:sldId id="268" r:id="rId15"/>
    <p:sldId id="269" r:id="rId16"/>
    <p:sldId id="270" r:id="rId17"/>
    <p:sldId id="273" r:id="rId18"/>
    <p:sldId id="277" r:id="rId19"/>
    <p:sldId id="274" r:id="rId20"/>
    <p:sldId id="275"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89"/>
    <p:restoredTop sz="94737"/>
  </p:normalViewPr>
  <p:slideViewPr>
    <p:cSldViewPr snapToGrid="0" snapToObjects="1">
      <p:cViewPr varScale="1">
        <p:scale>
          <a:sx n="70" d="100"/>
          <a:sy n="70" d="100"/>
        </p:scale>
        <p:origin x="200"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8/22/17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8/22/17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hyperlink" Target="http://studentlife.ucmerced.edu/sites/studentlife.ucmerced.edu/files/page/documents/student_groups_hotel_accommodations_instructions.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hyperlink" Target="http://studentlife.ucmerced.edu/sites/studentlife.ucmerced.edu/files/page/documents/flight_request_form.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udentlife.ucmerced.edu/sites/studentlife.ucmerced.edu/files/page/documents/enterprise_vehicle_rental_form1.pdf" TargetMode="External"/><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hyperlink" Target="http://studentlife.ucmerced.edu/sites/studentlife.ucmerced.edu/files/page/documents/dmv_pull_notice_form1.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udentlife.ucmerced.edu/sites/studentlife.ucmerced.edu/files/page/documents/preliminary_information_form_1.pdf" TargetMode="External"/><Relationship Id="rId3" Type="http://schemas.openxmlformats.org/officeDocument/2006/relationships/hyperlink" Target="http://studentlife.ucmerced.edu/sites/studentlife.ucmerced.edu/files/page/documents/w-9_form.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2.png"/><Relationship Id="rId1" Type="http://schemas.microsoft.com/office/2007/relationships/media" Target="file:////C:/Users/Connie/Downloads/Purchase%20Request%20Demo%20Fall%202017.swf" TargetMode="External"/><Relationship Id="rId2" Type="http://schemas.openxmlformats.org/officeDocument/2006/relationships/video" Target="file:////C:/Users/Connie/Downloads/Purchase%20Request%20Demo%20Fall%202017.sw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oo.gl/forms/jtUl0ezJBqo3rY2g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mailto:OSLBC@ucmerced.edu" TargetMode="Externa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Club Accounts and Purchasing Training</a:t>
            </a:r>
            <a:endParaRPr lang="en-US" dirty="0"/>
          </a:p>
        </p:txBody>
      </p:sp>
      <p:sp>
        <p:nvSpPr>
          <p:cNvPr id="3" name="Subtitle 2"/>
          <p:cNvSpPr>
            <a:spLocks noGrp="1"/>
          </p:cNvSpPr>
          <p:nvPr>
            <p:ph type="subTitle" idx="1"/>
          </p:nvPr>
        </p:nvSpPr>
        <p:spPr/>
        <p:txBody>
          <a:bodyPr>
            <a:normAutofit/>
          </a:bodyPr>
          <a:lstStyle/>
          <a:p>
            <a:r>
              <a:rPr lang="en-US" sz="2800" dirty="0" smtClean="0"/>
              <a:t>OSL Business Center </a:t>
            </a:r>
            <a:endParaRPr lang="en-US" sz="2800" dirty="0"/>
          </a:p>
        </p:txBody>
      </p:sp>
    </p:spTree>
    <p:extLst>
      <p:ext uri="{BB962C8B-B14F-4D97-AF65-F5344CB8AC3E}">
        <p14:creationId xmlns:p14="http://schemas.microsoft.com/office/powerpoint/2010/main" val="196222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Declining Balance Cards </a:t>
            </a:r>
            <a:endParaRPr lang="en-US" dirty="0"/>
          </a:p>
        </p:txBody>
      </p:sp>
      <p:sp>
        <p:nvSpPr>
          <p:cNvPr id="3" name="Content Placeholder 2"/>
          <p:cNvSpPr>
            <a:spLocks noGrp="1"/>
          </p:cNvSpPr>
          <p:nvPr>
            <p:ph idx="1"/>
          </p:nvPr>
        </p:nvSpPr>
        <p:spPr/>
        <p:txBody>
          <a:bodyPr/>
          <a:lstStyle/>
          <a:p>
            <a:r>
              <a:rPr lang="en-US" dirty="0" smtClean="0"/>
              <a:t>OSL Business Center has a limited number of credit cards that can be checked out for purchases in town</a:t>
            </a:r>
          </a:p>
          <a:p>
            <a:r>
              <a:rPr lang="en-US" dirty="0" smtClean="0"/>
              <a:t>Students requesting the card must arrange for a time to pick up the card</a:t>
            </a:r>
          </a:p>
          <a:p>
            <a:r>
              <a:rPr lang="en-US" dirty="0" smtClean="0"/>
              <a:t>Students will sign a responsibility agreement and will need to bring the card and </a:t>
            </a:r>
            <a:r>
              <a:rPr lang="en-US" dirty="0" smtClean="0">
                <a:solidFill>
                  <a:srgbClr val="C00000"/>
                </a:solidFill>
              </a:rPr>
              <a:t>all receipts </a:t>
            </a:r>
            <a:r>
              <a:rPr lang="en-US" dirty="0" smtClean="0"/>
              <a:t>back to OSL by the next business day</a:t>
            </a:r>
          </a:p>
          <a:p>
            <a:r>
              <a:rPr lang="en-US" dirty="0" smtClean="0"/>
              <a:t>When purchasing food items for meeting or event, a participant list (sign-in sheet) and agenda or flyer must be turned in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79605" y="986024"/>
            <a:ext cx="1435442" cy="14354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5672" y="846665"/>
            <a:ext cx="1093365" cy="1362892"/>
          </a:xfrm>
          <a:prstGeom prst="rect">
            <a:avLst/>
          </a:prstGeom>
        </p:spPr>
      </p:pic>
    </p:spTree>
    <p:extLst>
      <p:ext uri="{BB962C8B-B14F-4D97-AF65-F5344CB8AC3E}">
        <p14:creationId xmlns:p14="http://schemas.microsoft.com/office/powerpoint/2010/main" val="1332783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Reimbursements</a:t>
            </a:r>
            <a:endParaRPr lang="en-US" dirty="0"/>
          </a:p>
        </p:txBody>
      </p:sp>
      <p:sp>
        <p:nvSpPr>
          <p:cNvPr id="3" name="Content Placeholder 2"/>
          <p:cNvSpPr>
            <a:spLocks noGrp="1"/>
          </p:cNvSpPr>
          <p:nvPr>
            <p:ph idx="1"/>
          </p:nvPr>
        </p:nvSpPr>
        <p:spPr>
          <a:xfrm>
            <a:off x="1295402" y="2607275"/>
            <a:ext cx="9601196" cy="3713436"/>
          </a:xfrm>
        </p:spPr>
        <p:txBody>
          <a:bodyPr>
            <a:normAutofit fontScale="92500" lnSpcReduction="10000"/>
          </a:bodyPr>
          <a:lstStyle/>
          <a:p>
            <a:r>
              <a:rPr lang="en-US" dirty="0"/>
              <a:t>Reimbursements will be made when a club member has used their own money to purchase something for their club. </a:t>
            </a:r>
            <a:endParaRPr lang="en-US" dirty="0" smtClean="0"/>
          </a:p>
          <a:p>
            <a:r>
              <a:rPr lang="en-US" dirty="0" smtClean="0"/>
              <a:t>This </a:t>
            </a:r>
            <a:r>
              <a:rPr lang="en-US" dirty="0"/>
              <a:t>method is discouraged, since reimbursement checks can take up </a:t>
            </a:r>
            <a:r>
              <a:rPr lang="en-US" dirty="0" smtClean="0"/>
              <a:t>to six </a:t>
            </a:r>
            <a:r>
              <a:rPr lang="en-US" dirty="0"/>
              <a:t>weeks. Be sure to use this method only if you have extra personal funds available. </a:t>
            </a:r>
            <a:endParaRPr lang="en-US" dirty="0" smtClean="0"/>
          </a:p>
          <a:p>
            <a:r>
              <a:rPr lang="en-US" dirty="0" smtClean="0"/>
              <a:t>Always </a:t>
            </a:r>
            <a:r>
              <a:rPr lang="en-US" dirty="0"/>
              <a:t>ask before purchasing something on your own, as OSL may have a better method. Any reimbursement over $200.00 must be pre-approved.</a:t>
            </a:r>
          </a:p>
          <a:p>
            <a:r>
              <a:rPr lang="en-US" dirty="0"/>
              <a:t>The </a:t>
            </a:r>
            <a:r>
              <a:rPr lang="en-US" b="1" i="1" dirty="0"/>
              <a:t>original itemized receipt</a:t>
            </a:r>
            <a:r>
              <a:rPr lang="en-US" dirty="0"/>
              <a:t> must be dropped off at the OSL front desk after the r</a:t>
            </a:r>
            <a:r>
              <a:rPr lang="en-US" dirty="0" smtClean="0"/>
              <a:t>eimbursement </a:t>
            </a:r>
            <a:r>
              <a:rPr lang="en-US" dirty="0"/>
              <a:t>request is submitted in </a:t>
            </a:r>
            <a:r>
              <a:rPr lang="en-US" dirty="0" err="1"/>
              <a:t>CatLife</a:t>
            </a:r>
            <a:r>
              <a:rPr lang="en-US" dirty="0"/>
              <a:t>.</a:t>
            </a:r>
          </a:p>
          <a:p>
            <a:r>
              <a:rPr lang="en-US" dirty="0"/>
              <a:t>**Reimbursements for food must have an attendee list and agenda/flyer turned in within two days after event.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957" y="1066066"/>
            <a:ext cx="1032724" cy="1135997"/>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276" y="1026435"/>
            <a:ext cx="1032724" cy="1135997"/>
          </a:xfrm>
          <a:prstGeom prst="rect">
            <a:avLst/>
          </a:prstGeom>
        </p:spPr>
      </p:pic>
    </p:spTree>
    <p:extLst>
      <p:ext uri="{BB962C8B-B14F-4D97-AF65-F5344CB8AC3E}">
        <p14:creationId xmlns:p14="http://schemas.microsoft.com/office/powerpoint/2010/main" val="350564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Recharges   </a:t>
            </a:r>
            <a:endParaRPr lang="en-US" dirty="0"/>
          </a:p>
        </p:txBody>
      </p:sp>
      <p:sp>
        <p:nvSpPr>
          <p:cNvPr id="3" name="Content Placeholder 2"/>
          <p:cNvSpPr>
            <a:spLocks noGrp="1"/>
          </p:cNvSpPr>
          <p:nvPr>
            <p:ph idx="1"/>
          </p:nvPr>
        </p:nvSpPr>
        <p:spPr>
          <a:xfrm>
            <a:off x="1295401" y="2681416"/>
            <a:ext cx="9601195" cy="3194452"/>
          </a:xfrm>
        </p:spPr>
        <p:txBody>
          <a:bodyPr>
            <a:normAutofit/>
          </a:bodyPr>
          <a:lstStyle/>
          <a:p>
            <a:pPr marL="0" marR="0"/>
            <a:r>
              <a:rPr lang="en-US" sz="1800" dirty="0">
                <a:latin typeface="Helvetica" panose="020B0604020202020204" pitchFamily="34" charset="0"/>
                <a:ea typeface="MS ??"/>
                <a:cs typeface="Times New Roman" panose="02020603050405020304" pitchFamily="18" charset="0"/>
              </a:rPr>
              <a:t>Several departments on campus have been approved to be recharge units. Currently they </a:t>
            </a:r>
            <a:r>
              <a:rPr lang="en-US" sz="1800" dirty="0" smtClean="0">
                <a:latin typeface="Helvetica" panose="020B0604020202020204" pitchFamily="34" charset="0"/>
                <a:ea typeface="MS ??"/>
                <a:cs typeface="Times New Roman" panose="02020603050405020304" pitchFamily="18" charset="0"/>
              </a:rPr>
              <a:t>include:</a:t>
            </a:r>
            <a:r>
              <a:rPr lang="en-US" sz="1800" dirty="0" smtClean="0">
                <a:latin typeface="Times" panose="02020603050405020304" pitchFamily="18" charset="0"/>
                <a:ea typeface="MS ??"/>
                <a:cs typeface="Times New Roman" panose="02020603050405020304" pitchFamily="18" charset="0"/>
              </a:rPr>
              <a:t>  </a:t>
            </a:r>
            <a:r>
              <a:rPr lang="en-US" sz="1800" dirty="0" smtClean="0">
                <a:latin typeface="Helvetica" panose="020B0604020202020204" pitchFamily="34" charset="0"/>
                <a:ea typeface="MS ??"/>
                <a:cs typeface="Times New Roman" panose="02020603050405020304" pitchFamily="18" charset="0"/>
              </a:rPr>
              <a:t>Catering  - Facilities</a:t>
            </a:r>
            <a:r>
              <a:rPr lang="en-US" sz="1800" dirty="0" smtClean="0">
                <a:latin typeface="Cambria" panose="02040503050406030204" pitchFamily="18" charset="0"/>
                <a:ea typeface="MS ??"/>
                <a:cs typeface="Times New Roman" panose="02020603050405020304" pitchFamily="18" charset="0"/>
              </a:rPr>
              <a:t>  -  </a:t>
            </a:r>
            <a:r>
              <a:rPr lang="en-US" sz="1800" dirty="0" smtClean="0">
                <a:latin typeface="Helvetica" panose="020B0604020202020204" pitchFamily="34" charset="0"/>
                <a:ea typeface="MS ??"/>
                <a:cs typeface="Times New Roman" panose="02020603050405020304" pitchFamily="18" charset="0"/>
              </a:rPr>
              <a:t>TAPS  - Bookstore  - Mail/Copy Services - Police  - Recreation</a:t>
            </a:r>
            <a:endParaRPr lang="en-US" sz="1800" dirty="0">
              <a:latin typeface="Cambria" panose="02040503050406030204" pitchFamily="18" charset="0"/>
              <a:ea typeface="MS ??"/>
              <a:cs typeface="Times New Roman" panose="02020603050405020304" pitchFamily="18" charset="0"/>
            </a:endParaRPr>
          </a:p>
          <a:p>
            <a:pPr marL="0" marR="0"/>
            <a:r>
              <a:rPr lang="en-US" sz="1800" dirty="0" smtClean="0">
                <a:latin typeface="Helvetica" panose="020B0604020202020204" pitchFamily="34" charset="0"/>
                <a:ea typeface="MS ??"/>
                <a:cs typeface="Times New Roman" panose="02020603050405020304" pitchFamily="18" charset="0"/>
              </a:rPr>
              <a:t> </a:t>
            </a:r>
            <a:r>
              <a:rPr lang="en-US" sz="1800" dirty="0">
                <a:latin typeface="Helvetica" panose="020B0604020202020204" pitchFamily="34" charset="0"/>
                <a:ea typeface="MS ??"/>
                <a:cs typeface="Times New Roman" panose="02020603050405020304" pitchFamily="18" charset="0"/>
              </a:rPr>
              <a:t>Attach a copy of the quote or email verifying the items </a:t>
            </a:r>
            <a:r>
              <a:rPr lang="en-US" sz="1800" dirty="0" smtClean="0">
                <a:latin typeface="Helvetica" panose="020B0604020202020204" pitchFamily="34" charset="0"/>
                <a:ea typeface="MS ??"/>
                <a:cs typeface="Times New Roman" panose="02020603050405020304" pitchFamily="18" charset="0"/>
              </a:rPr>
              <a:t>ordered to the </a:t>
            </a:r>
            <a:r>
              <a:rPr lang="en-US" sz="1800" dirty="0" err="1" smtClean="0">
                <a:latin typeface="Helvetica" panose="020B0604020202020204" pitchFamily="34" charset="0"/>
                <a:ea typeface="MS ??"/>
                <a:cs typeface="Times New Roman" panose="02020603050405020304" pitchFamily="18" charset="0"/>
              </a:rPr>
              <a:t>Catlife</a:t>
            </a:r>
            <a:r>
              <a:rPr lang="en-US" sz="1800" dirty="0" smtClean="0">
                <a:latin typeface="Helvetica" panose="020B0604020202020204" pitchFamily="34" charset="0"/>
                <a:ea typeface="MS ??"/>
                <a:cs typeface="Times New Roman" panose="02020603050405020304" pitchFamily="18" charset="0"/>
              </a:rPr>
              <a:t> purchase requests. </a:t>
            </a:r>
          </a:p>
          <a:p>
            <a:pPr marL="0" marR="0"/>
            <a:r>
              <a:rPr lang="en-US" sz="1800" dirty="0" smtClean="0">
                <a:latin typeface="Helvetica" panose="020B0604020202020204" pitchFamily="34" charset="0"/>
                <a:ea typeface="MS ??"/>
                <a:cs typeface="Times New Roman" panose="02020603050405020304" pitchFamily="18" charset="0"/>
              </a:rPr>
              <a:t> </a:t>
            </a:r>
            <a:r>
              <a:rPr lang="en-US" sz="1800" dirty="0">
                <a:latin typeface="Helvetica" panose="020B0604020202020204" pitchFamily="34" charset="0"/>
                <a:ea typeface="MS ??"/>
                <a:cs typeface="Times New Roman" panose="02020603050405020304" pitchFamily="18" charset="0"/>
              </a:rPr>
              <a:t>Departments issuing the recharge will ask OSL for your club’s FAU (which is your account number) and verify funds are available. </a:t>
            </a:r>
            <a:endParaRPr lang="en-US" sz="1800" dirty="0" smtClean="0">
              <a:latin typeface="Helvetica" panose="020B0604020202020204" pitchFamily="34" charset="0"/>
              <a:ea typeface="MS ??"/>
              <a:cs typeface="Times New Roman" panose="02020603050405020304" pitchFamily="18" charset="0"/>
            </a:endParaRPr>
          </a:p>
          <a:p>
            <a:pPr marL="0" marR="0"/>
            <a:r>
              <a:rPr lang="en-US" sz="1800" dirty="0" smtClean="0">
                <a:latin typeface="Helvetica" panose="020B0604020202020204" pitchFamily="34" charset="0"/>
                <a:ea typeface="MS ??"/>
                <a:cs typeface="Times New Roman" panose="02020603050405020304" pitchFamily="18" charset="0"/>
              </a:rPr>
              <a:t> </a:t>
            </a:r>
            <a:r>
              <a:rPr lang="en-US" sz="1800" dirty="0">
                <a:latin typeface="Helvetica" panose="020B0604020202020204" pitchFamily="34" charset="0"/>
                <a:ea typeface="MS ??"/>
                <a:cs typeface="Times New Roman" panose="02020603050405020304" pitchFamily="18" charset="0"/>
              </a:rPr>
              <a:t>If the recharge is from Catering, a participant list and agenda or flyer </a:t>
            </a:r>
            <a:r>
              <a:rPr lang="en-US" sz="1800" dirty="0" smtClean="0">
                <a:latin typeface="Helvetica" panose="020B0604020202020204" pitchFamily="34" charset="0"/>
                <a:ea typeface="MS ??"/>
                <a:cs typeface="Times New Roman" panose="02020603050405020304" pitchFamily="18" charset="0"/>
              </a:rPr>
              <a:t>needs </a:t>
            </a:r>
            <a:r>
              <a:rPr lang="en-US" sz="1800" dirty="0">
                <a:latin typeface="Helvetica" panose="020B0604020202020204" pitchFamily="34" charset="0"/>
                <a:ea typeface="MS ??"/>
                <a:cs typeface="Times New Roman" panose="02020603050405020304" pitchFamily="18" charset="0"/>
              </a:rPr>
              <a:t>to be turned in to OSL front desk within two days of the event.</a:t>
            </a:r>
            <a:endParaRPr lang="en-US" sz="1800" dirty="0">
              <a:latin typeface="Times" panose="02020603050405020304" pitchFamily="18" charset="0"/>
              <a:ea typeface="MS ??"/>
              <a:cs typeface="Times New Roman" panose="02020603050405020304" pitchFamily="18" charset="0"/>
            </a:endParaRPr>
          </a:p>
        </p:txBody>
      </p:sp>
    </p:spTree>
    <p:extLst>
      <p:ext uri="{BB962C8B-B14F-4D97-AF65-F5344CB8AC3E}">
        <p14:creationId xmlns:p14="http://schemas.microsoft.com/office/powerpoint/2010/main" val="1832905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008677"/>
          </a:xfrm>
        </p:spPr>
        <p:txBody>
          <a:bodyPr>
            <a:normAutofit/>
          </a:bodyPr>
          <a:lstStyle/>
          <a:p>
            <a:r>
              <a:rPr lang="en-US" sz="4400" dirty="0" smtClean="0"/>
              <a:t>Travel</a:t>
            </a:r>
            <a:endParaRPr lang="en-US" sz="4400" dirty="0"/>
          </a:p>
        </p:txBody>
      </p:sp>
      <p:sp>
        <p:nvSpPr>
          <p:cNvPr id="3" name="Content Placeholder 2"/>
          <p:cNvSpPr>
            <a:spLocks noGrp="1"/>
          </p:cNvSpPr>
          <p:nvPr>
            <p:ph idx="1"/>
          </p:nvPr>
        </p:nvSpPr>
        <p:spPr/>
        <p:txBody>
          <a:bodyPr/>
          <a:lstStyle/>
          <a:p>
            <a:r>
              <a:rPr lang="en-US" dirty="0" smtClean="0"/>
              <a:t>All funding must be secured before arrangements can be made</a:t>
            </a:r>
          </a:p>
          <a:p>
            <a:r>
              <a:rPr lang="en-US" dirty="0" smtClean="0"/>
              <a:t>Plan ahead, travel arrangements are more time consuming, allow at least five weeks to make arrangements</a:t>
            </a:r>
          </a:p>
          <a:p>
            <a:r>
              <a:rPr lang="en-US" dirty="0" smtClean="0"/>
              <a:t>First step is to meet in person with purchasing specialist and watch emails for additional instructions or needs while specialist arranges for your travel request</a:t>
            </a:r>
            <a:endParaRPr lang="en-US" dirty="0"/>
          </a:p>
        </p:txBody>
      </p:sp>
      <p:pic>
        <p:nvPicPr>
          <p:cNvPr id="3074" name="Picture 2" descr="ttp://www.travelweekly.com/uploadedImages/All_TW_Art/2016/032816/T0328COVERILLO2_HR.jpg?n=3385&amp;width=1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27" y="2972081"/>
            <a:ext cx="4522422" cy="279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440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856" y="864096"/>
            <a:ext cx="9601196" cy="1303867"/>
          </a:xfrm>
        </p:spPr>
        <p:txBody>
          <a:bodyPr/>
          <a:lstStyle/>
          <a:p>
            <a:pPr algn="l"/>
            <a:r>
              <a:rPr lang="en-US" dirty="0" smtClean="0"/>
              <a:t>						</a:t>
            </a:r>
            <a:r>
              <a:rPr lang="en-US" dirty="0"/>
              <a:t> </a:t>
            </a:r>
            <a:r>
              <a:rPr lang="en-US" dirty="0" smtClean="0"/>
              <a:t>Hotels Arrangements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7081" y="864096"/>
            <a:ext cx="1548460" cy="1632414"/>
          </a:xfrm>
          <a:prstGeom prst="rect">
            <a:avLst/>
          </a:prstGeom>
        </p:spPr>
      </p:pic>
      <p:sp>
        <p:nvSpPr>
          <p:cNvPr id="7" name="Rectangle 6"/>
          <p:cNvSpPr/>
          <p:nvPr/>
        </p:nvSpPr>
        <p:spPr>
          <a:xfrm>
            <a:off x="1977081" y="2855605"/>
            <a:ext cx="8143103" cy="2585323"/>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ea typeface="MS ??"/>
                <a:cs typeface="Times New Roman" panose="02020603050405020304" pitchFamily="18" charset="0"/>
              </a:rPr>
              <a:t>Make a reservation with the hotel of your choice and hold it with your personal credit card</a:t>
            </a:r>
            <a:r>
              <a:rPr lang="en-US" dirty="0" smtClean="0">
                <a:latin typeface="Times New Roman" panose="02020603050405020304" pitchFamily="18" charset="0"/>
                <a:ea typeface="MS ??"/>
                <a:cs typeface="Times New Roman" panose="02020603050405020304" pitchFamily="18" charset="0"/>
              </a:rPr>
              <a:t>.</a:t>
            </a:r>
          </a:p>
          <a:p>
            <a:pPr marL="285750" indent="-285750">
              <a:buFont typeface="Arial" panose="020B0604020202020204" pitchFamily="34" charset="0"/>
              <a:buChar char="•"/>
            </a:pPr>
            <a:r>
              <a:rPr lang="en-US" dirty="0" smtClean="0">
                <a:latin typeface="Times New Roman" panose="02020603050405020304" pitchFamily="18" charset="0"/>
                <a:ea typeface="MS ??"/>
                <a:cs typeface="Times New Roman" panose="02020603050405020304" pitchFamily="18" charset="0"/>
              </a:rPr>
              <a:t> </a:t>
            </a:r>
            <a:r>
              <a:rPr lang="en-US" dirty="0">
                <a:latin typeface="Times New Roman" panose="02020603050405020304" pitchFamily="18" charset="0"/>
                <a:ea typeface="MS ??"/>
                <a:cs typeface="Times New Roman" panose="02020603050405020304" pitchFamily="18" charset="0"/>
              </a:rPr>
              <a:t>Ask for an electronic copy of the reservations. Ask the hotel for a credit card authorization form for UC to pay for room and taxes ONLY. (the personal credit card will stay on file for incidentals). </a:t>
            </a:r>
            <a:endParaRPr lang="en-US" dirty="0" smtClean="0">
              <a:latin typeface="Times New Roman" panose="02020603050405020304" pitchFamily="18" charset="0"/>
              <a:ea typeface="MS ??"/>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ea typeface="MS ??"/>
                <a:cs typeface="Times New Roman" panose="02020603050405020304" pitchFamily="18" charset="0"/>
              </a:rPr>
              <a:t>Provide </a:t>
            </a:r>
            <a:r>
              <a:rPr lang="en-US" dirty="0">
                <a:latin typeface="Times New Roman" panose="02020603050405020304" pitchFamily="18" charset="0"/>
                <a:ea typeface="MS ??"/>
                <a:cs typeface="Times New Roman" panose="02020603050405020304" pitchFamily="18" charset="0"/>
              </a:rPr>
              <a:t>list of students with room assignments using form </a:t>
            </a:r>
            <a:r>
              <a:rPr lang="en-US" u="sng" dirty="0" smtClean="0">
                <a:solidFill>
                  <a:srgbClr val="0000FF"/>
                </a:solidFill>
                <a:latin typeface="Times New Roman" panose="02020603050405020304" pitchFamily="18" charset="0"/>
                <a:ea typeface="MS ??"/>
                <a:cs typeface="Times New Roman" panose="02020603050405020304" pitchFamily="18" charset="0"/>
                <a:hlinkClick r:id="rId3"/>
              </a:rPr>
              <a:t>student_groups_hotel_accommodations_instructions.pdf</a:t>
            </a:r>
            <a:endParaRPr lang="en-US" u="sng" dirty="0" smtClean="0">
              <a:solidFill>
                <a:srgbClr val="0000FF"/>
              </a:solidFill>
              <a:latin typeface="Times New Roman" panose="02020603050405020304" pitchFamily="18" charset="0"/>
              <a:ea typeface="MS ??"/>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ea typeface="MS ??"/>
                <a:cs typeface="Times New Roman" panose="02020603050405020304" pitchFamily="18" charset="0"/>
              </a:rPr>
              <a:t>Attach </a:t>
            </a:r>
            <a:r>
              <a:rPr lang="en-US" dirty="0">
                <a:latin typeface="Times New Roman" panose="02020603050405020304" pitchFamily="18" charset="0"/>
                <a:ea typeface="MS ??"/>
                <a:cs typeface="Times New Roman" panose="02020603050405020304" pitchFamily="18" charset="0"/>
              </a:rPr>
              <a:t>all three items to </a:t>
            </a:r>
            <a:r>
              <a:rPr lang="en-US" dirty="0" err="1">
                <a:latin typeface="Times New Roman" panose="02020603050405020304" pitchFamily="18" charset="0"/>
                <a:ea typeface="MS ??"/>
                <a:cs typeface="Times New Roman" panose="02020603050405020304" pitchFamily="18" charset="0"/>
              </a:rPr>
              <a:t>Catlife</a:t>
            </a:r>
            <a:r>
              <a:rPr lang="en-US" dirty="0">
                <a:latin typeface="Times New Roman" panose="02020603050405020304" pitchFamily="18" charset="0"/>
                <a:ea typeface="MS ??"/>
                <a:cs typeface="Times New Roman" panose="02020603050405020304" pitchFamily="18" charset="0"/>
              </a:rPr>
              <a:t> purchase reques</a:t>
            </a:r>
            <a:r>
              <a:rPr lang="en-US" dirty="0">
                <a:latin typeface="Times" panose="02020603050405020304" pitchFamily="18" charset="0"/>
                <a:ea typeface="MS ??"/>
                <a:cs typeface="Times New Roman" panose="02020603050405020304" pitchFamily="18" charset="0"/>
              </a:rPr>
              <a:t>t</a:t>
            </a:r>
            <a:r>
              <a:rPr lang="en-US" dirty="0" smtClean="0">
                <a:latin typeface="Times" panose="02020603050405020304" pitchFamily="18" charset="0"/>
                <a:ea typeface="MS ??"/>
                <a:cs typeface="Times New Roman" panose="02020603050405020304" pitchFamily="18" charset="0"/>
              </a:rPr>
              <a:t>.</a:t>
            </a:r>
          </a:p>
          <a:p>
            <a:pPr marL="285750" indent="-285750">
              <a:buFont typeface="Arial" panose="020B0604020202020204" pitchFamily="34" charset="0"/>
              <a:buChar char="•"/>
            </a:pPr>
            <a:r>
              <a:rPr lang="en-US" dirty="0" smtClean="0">
                <a:latin typeface="Times" panose="02020603050405020304" pitchFamily="18" charset="0"/>
                <a:ea typeface="MS ??"/>
                <a:cs typeface="Times New Roman" panose="02020603050405020304" pitchFamily="18" charset="0"/>
              </a:rPr>
              <a:t>Before leaving the hotel, ask the front desk for a copy of the portfolio. (bill)</a:t>
            </a:r>
            <a:endParaRPr lang="en-US" dirty="0">
              <a:effectLst/>
              <a:latin typeface="Times" panose="02020603050405020304" pitchFamily="18" charset="0"/>
              <a:ea typeface="MS ??"/>
              <a:cs typeface="Times New Roman" panose="02020603050405020304" pitchFamily="18" charset="0"/>
            </a:endParaRPr>
          </a:p>
        </p:txBody>
      </p:sp>
    </p:spTree>
    <p:extLst>
      <p:ext uri="{BB962C8B-B14F-4D97-AF65-F5344CB8AC3E}">
        <p14:creationId xmlns:p14="http://schemas.microsoft.com/office/powerpoint/2010/main" val="1687405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Air Travel</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0671" y="932206"/>
            <a:ext cx="3448853" cy="1353793"/>
          </a:xfrm>
        </p:spPr>
      </p:pic>
      <p:sp>
        <p:nvSpPr>
          <p:cNvPr id="9" name="Rectangle 8"/>
          <p:cNvSpPr/>
          <p:nvPr/>
        </p:nvSpPr>
        <p:spPr>
          <a:xfrm>
            <a:off x="1779373" y="2749027"/>
            <a:ext cx="8736227" cy="3477875"/>
          </a:xfrm>
          <a:prstGeom prst="rect">
            <a:avLst/>
          </a:prstGeom>
        </p:spPr>
        <p:txBody>
          <a:bodyPr wrap="square">
            <a:spAutoFit/>
          </a:bodyPr>
          <a:lstStyle/>
          <a:p>
            <a:pPr marL="285750" indent="-285750">
              <a:buFont typeface="Arial" panose="020B0604020202020204" pitchFamily="34" charset="0"/>
              <a:buChar char="•"/>
            </a:pPr>
            <a:r>
              <a:rPr lang="en-US" dirty="0" smtClean="0">
                <a:latin typeface="Helvetica" panose="020B0604020202020204" pitchFamily="34" charset="0"/>
                <a:ea typeface="MS ??"/>
                <a:cs typeface="Times New Roman" panose="02020603050405020304" pitchFamily="18" charset="0"/>
              </a:rPr>
              <a:t>Allow </a:t>
            </a:r>
            <a:r>
              <a:rPr lang="en-US" dirty="0">
                <a:latin typeface="Helvetica" panose="020B0604020202020204" pitchFamily="34" charset="0"/>
                <a:ea typeface="MS ??"/>
                <a:cs typeface="Times New Roman" panose="02020603050405020304" pitchFamily="18" charset="0"/>
              </a:rPr>
              <a:t>at least five weeks to make arrangements</a:t>
            </a:r>
            <a:r>
              <a:rPr lang="en-US" dirty="0" smtClean="0">
                <a:latin typeface="Helvetica" panose="020B0604020202020204" pitchFamily="34" charset="0"/>
                <a:ea typeface="MS ??"/>
                <a:cs typeface="Times New Roman" panose="02020603050405020304" pitchFamily="18" charset="0"/>
              </a:rPr>
              <a:t>.</a:t>
            </a:r>
          </a:p>
          <a:p>
            <a:endParaRPr lang="en-US" dirty="0" smtClean="0">
              <a:latin typeface="Helvetica" panose="020B0604020202020204" pitchFamily="34" charset="0"/>
              <a:ea typeface="MS ??"/>
              <a:cs typeface="Times New Roman" panose="02020603050405020304" pitchFamily="18" charset="0"/>
            </a:endParaRPr>
          </a:p>
          <a:p>
            <a:pPr marL="285750" indent="-285750">
              <a:buFont typeface="Arial" panose="020B0604020202020204" pitchFamily="34" charset="0"/>
              <a:buChar char="•"/>
            </a:pPr>
            <a:r>
              <a:rPr lang="en-US" dirty="0" smtClean="0">
                <a:latin typeface="Helvetica" panose="020B0604020202020204" pitchFamily="34" charset="0"/>
                <a:ea typeface="MS ??"/>
                <a:cs typeface="Times New Roman" panose="02020603050405020304" pitchFamily="18" charset="0"/>
              </a:rPr>
              <a:t>Submit </a:t>
            </a:r>
            <a:r>
              <a:rPr lang="en-US" dirty="0">
                <a:latin typeface="Helvetica" panose="020B0604020202020204" pitchFamily="34" charset="0"/>
                <a:ea typeface="MS ??"/>
                <a:cs typeface="Times New Roman" panose="02020603050405020304" pitchFamily="18" charset="0"/>
              </a:rPr>
              <a:t>travel purchase request in </a:t>
            </a:r>
            <a:r>
              <a:rPr lang="en-US" dirty="0" err="1">
                <a:latin typeface="Helvetica" panose="020B0604020202020204" pitchFamily="34" charset="0"/>
                <a:ea typeface="MS ??"/>
                <a:cs typeface="Times New Roman" panose="02020603050405020304" pitchFamily="18" charset="0"/>
              </a:rPr>
              <a:t>CatLife</a:t>
            </a:r>
            <a:r>
              <a:rPr lang="en-US" dirty="0">
                <a:latin typeface="Helvetica" panose="020B0604020202020204" pitchFamily="34" charset="0"/>
                <a:ea typeface="MS ??"/>
                <a:cs typeface="Times New Roman" panose="02020603050405020304" pitchFamily="18" charset="0"/>
              </a:rPr>
              <a:t>, also fill out this form </a:t>
            </a:r>
            <a:r>
              <a:rPr lang="en-US" u="sng" dirty="0">
                <a:solidFill>
                  <a:srgbClr val="0000FF"/>
                </a:solidFill>
                <a:latin typeface="Helvetica" panose="020B0604020202020204" pitchFamily="34" charset="0"/>
                <a:ea typeface="MS ??"/>
                <a:cs typeface="Times New Roman" panose="02020603050405020304" pitchFamily="18" charset="0"/>
                <a:hlinkClick r:id="rId3"/>
              </a:rPr>
              <a:t>flight_request_form.pdf</a:t>
            </a:r>
            <a:r>
              <a:rPr lang="en-US" dirty="0">
                <a:latin typeface="Helvetica" panose="020B0604020202020204" pitchFamily="34" charset="0"/>
                <a:ea typeface="MS ??"/>
                <a:cs typeface="Times New Roman" panose="02020603050405020304" pitchFamily="18" charset="0"/>
              </a:rPr>
              <a:t>  for each person flying</a:t>
            </a:r>
            <a:r>
              <a:rPr lang="en-US" dirty="0" smtClean="0">
                <a:latin typeface="Helvetica" panose="020B0604020202020204" pitchFamily="34" charset="0"/>
                <a:ea typeface="MS ??"/>
                <a:cs typeface="Times New Roman" panose="02020603050405020304" pitchFamily="18" charset="0"/>
              </a:rPr>
              <a:t>.</a:t>
            </a:r>
          </a:p>
          <a:p>
            <a:endParaRPr lang="en-US" sz="1200" dirty="0">
              <a:latin typeface="Times" panose="02020603050405020304" pitchFamily="18" charset="0"/>
              <a:ea typeface="MS ??"/>
              <a:cs typeface="Times New Roman" panose="02020603050405020304" pitchFamily="18" charset="0"/>
            </a:endParaRPr>
          </a:p>
          <a:p>
            <a:pPr marL="285750" indent="-285750">
              <a:buFont typeface="Arial" panose="020B0604020202020204" pitchFamily="34" charset="0"/>
              <a:buChar char="•"/>
            </a:pPr>
            <a:r>
              <a:rPr lang="en-US" dirty="0" smtClean="0">
                <a:latin typeface="Helvetica" panose="020B0604020202020204" pitchFamily="34" charset="0"/>
                <a:ea typeface="MS ??"/>
                <a:cs typeface="Times New Roman" panose="02020603050405020304" pitchFamily="18" charset="0"/>
              </a:rPr>
              <a:t>Flights </a:t>
            </a:r>
            <a:r>
              <a:rPr lang="en-US" dirty="0">
                <a:latin typeface="Helvetica" panose="020B0604020202020204" pitchFamily="34" charset="0"/>
                <a:ea typeface="MS ??"/>
                <a:cs typeface="Times New Roman" panose="02020603050405020304" pitchFamily="18" charset="0"/>
              </a:rPr>
              <a:t>purchased with personal funds can be submitted for reimbursement; however, </a:t>
            </a:r>
            <a:r>
              <a:rPr lang="en-US" dirty="0">
                <a:solidFill>
                  <a:srgbClr val="FF0000"/>
                </a:solidFill>
                <a:latin typeface="Helvetica" panose="020B0604020202020204" pitchFamily="34" charset="0"/>
                <a:ea typeface="MS ??"/>
                <a:cs typeface="Times New Roman" panose="02020603050405020304" pitchFamily="18" charset="0"/>
              </a:rPr>
              <a:t>we CAN NOT reimburse for travel package deals</a:t>
            </a:r>
            <a:r>
              <a:rPr lang="en-US" dirty="0">
                <a:latin typeface="Helvetica" panose="020B0604020202020204" pitchFamily="34" charset="0"/>
                <a:ea typeface="MS ??"/>
                <a:cs typeface="Times New Roman" panose="02020603050405020304" pitchFamily="18" charset="0"/>
              </a:rPr>
              <a:t>. All segments (hotel, vehicle, rental car) must have tax breakdown to be reimbursed</a:t>
            </a:r>
            <a:r>
              <a:rPr lang="en-US" dirty="0" smtClean="0">
                <a:latin typeface="Helvetica" panose="020B0604020202020204" pitchFamily="34" charset="0"/>
                <a:ea typeface="MS ??"/>
                <a:cs typeface="Times New Roman" panose="02020603050405020304" pitchFamily="18" charset="0"/>
              </a:rPr>
              <a:t>.</a:t>
            </a:r>
          </a:p>
          <a:p>
            <a:endParaRPr lang="en-US" dirty="0" smtClean="0">
              <a:latin typeface="Helvetica" panose="020B0604020202020204" pitchFamily="34" charset="0"/>
              <a:ea typeface="MS ??"/>
              <a:cs typeface="Times New Roman" panose="02020603050405020304" pitchFamily="18" charset="0"/>
            </a:endParaRPr>
          </a:p>
          <a:p>
            <a:pPr marL="285750" indent="-285750">
              <a:buFont typeface="Arial" panose="020B0604020202020204" pitchFamily="34" charset="0"/>
              <a:buChar char="•"/>
            </a:pPr>
            <a:r>
              <a:rPr lang="en-US" sz="1600" b="1" dirty="0">
                <a:latin typeface="Helvetica" panose="020B0604020202020204" pitchFamily="34" charset="0"/>
                <a:ea typeface="MS ??"/>
                <a:cs typeface="Times New Roman" panose="02020603050405020304" pitchFamily="18" charset="0"/>
              </a:rPr>
              <a:t>All travelers will sign documentation that cancellations are to be reimbursed by the </a:t>
            </a:r>
            <a:r>
              <a:rPr lang="en-US" sz="1600" b="1" dirty="0" smtClean="0">
                <a:latin typeface="Helvetica" panose="020B0604020202020204" pitchFamily="34" charset="0"/>
                <a:ea typeface="MS ??"/>
                <a:cs typeface="Times New Roman" panose="02020603050405020304" pitchFamily="18" charset="0"/>
              </a:rPr>
              <a:t>traveler.</a:t>
            </a:r>
          </a:p>
          <a:p>
            <a:endParaRPr lang="en-US" sz="1600" dirty="0">
              <a:latin typeface="Cambria" panose="02040503050406030204" pitchFamily="18" charset="0"/>
              <a:ea typeface="MS ??"/>
              <a:cs typeface="Times New Roman" panose="02020603050405020304" pitchFamily="18" charset="0"/>
            </a:endParaRPr>
          </a:p>
          <a:p>
            <a:endParaRPr lang="en-US" sz="1600" dirty="0">
              <a:effectLst/>
              <a:latin typeface="Times" panose="02020603050405020304" pitchFamily="18" charset="0"/>
              <a:ea typeface="MS ??"/>
              <a:cs typeface="Times New Roman" panose="02020603050405020304" pitchFamily="18" charset="0"/>
            </a:endParaRPr>
          </a:p>
        </p:txBody>
      </p:sp>
    </p:spTree>
    <p:extLst>
      <p:ext uri="{BB962C8B-B14F-4D97-AF65-F5344CB8AC3E}">
        <p14:creationId xmlns:p14="http://schemas.microsoft.com/office/powerpoint/2010/main" val="5524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Rentals     </a:t>
            </a:r>
            <a:endParaRPr lang="en-US" dirty="0"/>
          </a:p>
        </p:txBody>
      </p:sp>
      <p:sp>
        <p:nvSpPr>
          <p:cNvPr id="7" name="Content Placeholder 6"/>
          <p:cNvSpPr>
            <a:spLocks noGrp="1"/>
          </p:cNvSpPr>
          <p:nvPr>
            <p:ph idx="1"/>
          </p:nvPr>
        </p:nvSpPr>
        <p:spPr/>
        <p:txBody>
          <a:bodyPr>
            <a:normAutofit fontScale="92500" lnSpcReduction="20000"/>
          </a:bodyPr>
          <a:lstStyle/>
          <a:p>
            <a:r>
              <a:rPr lang="en-US" dirty="0"/>
              <a:t>Student </a:t>
            </a:r>
            <a:r>
              <a:rPr lang="en-US" dirty="0" smtClean="0"/>
              <a:t>must </a:t>
            </a:r>
            <a:r>
              <a:rPr lang="en-US" dirty="0"/>
              <a:t>be pre-approved to rent vehicles through campus.  The pre-approval process is completed by the </a:t>
            </a:r>
            <a:r>
              <a:rPr lang="en-US" dirty="0" smtClean="0"/>
              <a:t>Police Department.</a:t>
            </a:r>
            <a:r>
              <a:rPr lang="en-US" dirty="0"/>
              <a:t> </a:t>
            </a:r>
            <a:endParaRPr lang="en-US" dirty="0" smtClean="0"/>
          </a:p>
          <a:p>
            <a:r>
              <a:rPr lang="en-US" dirty="0" smtClean="0"/>
              <a:t>Fill </a:t>
            </a:r>
            <a:r>
              <a:rPr lang="en-US" dirty="0"/>
              <a:t>out this form </a:t>
            </a:r>
            <a:r>
              <a:rPr lang="en-US" u="sng" dirty="0">
                <a:hlinkClick r:id="rId2"/>
              </a:rPr>
              <a:t>dmv_pull_notice_form1.pdf</a:t>
            </a:r>
            <a:r>
              <a:rPr lang="en-US" dirty="0"/>
              <a:t> and take to </a:t>
            </a:r>
            <a:r>
              <a:rPr lang="en-US" dirty="0" smtClean="0"/>
              <a:t>the Police and Public Safety </a:t>
            </a:r>
            <a:r>
              <a:rPr lang="en-US" dirty="0"/>
              <a:t>office, along with your driver’s license.  The process can take two </a:t>
            </a:r>
            <a:r>
              <a:rPr lang="en-US" dirty="0" smtClean="0"/>
              <a:t>weeks </a:t>
            </a:r>
            <a:r>
              <a:rPr lang="en-US" dirty="0"/>
              <a:t>to pull your DMV records, so plan ahead.</a:t>
            </a:r>
          </a:p>
          <a:p>
            <a:r>
              <a:rPr lang="en-US" dirty="0"/>
              <a:t>Rental car vendors in town (Enterprise) can also be utilized using a purchase order for group travel. Fill out this form </a:t>
            </a:r>
            <a:r>
              <a:rPr lang="en-US" u="sng" dirty="0">
                <a:hlinkClick r:id="rId3"/>
              </a:rPr>
              <a:t>enterprise_vehicle_rental_form1.pdf</a:t>
            </a:r>
            <a:r>
              <a:rPr lang="en-US" dirty="0"/>
              <a:t> and attached to the </a:t>
            </a:r>
            <a:r>
              <a:rPr lang="en-US" dirty="0" err="1"/>
              <a:t>CatLife</a:t>
            </a:r>
            <a:r>
              <a:rPr lang="en-US" dirty="0"/>
              <a:t> purchase request. </a:t>
            </a:r>
            <a:endParaRPr lang="en-US" dirty="0" smtClean="0"/>
          </a:p>
          <a:p>
            <a:r>
              <a:rPr lang="en-US" dirty="0" smtClean="0"/>
              <a:t>Save gas receipts to submit for reimbursement.</a:t>
            </a:r>
            <a:r>
              <a:rPr lang="en-US" dirty="0"/>
              <a:t/>
            </a:r>
            <a:br>
              <a:rPr lang="en-US" dirty="0"/>
            </a:br>
            <a:r>
              <a:rPr lang="en-US" dirty="0"/>
              <a:t> </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2209802" y="872158"/>
            <a:ext cx="1423085" cy="1413841"/>
          </a:xfrm>
          <a:prstGeom prst="rect">
            <a:avLst/>
          </a:prstGeom>
        </p:spPr>
      </p:pic>
    </p:spTree>
    <p:extLst>
      <p:ext uri="{BB962C8B-B14F-4D97-AF65-F5344CB8AC3E}">
        <p14:creationId xmlns:p14="http://schemas.microsoft.com/office/powerpoint/2010/main" val="156756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100667"/>
          </a:xfrm>
        </p:spPr>
        <p:txBody>
          <a:bodyPr/>
          <a:lstStyle/>
          <a:p>
            <a:r>
              <a:rPr lang="en-US" dirty="0" smtClean="0"/>
              <a:t>Reimbursable Travel Expenses </a:t>
            </a:r>
            <a:endParaRPr lang="en-US" dirty="0"/>
          </a:p>
        </p:txBody>
      </p:sp>
      <p:sp>
        <p:nvSpPr>
          <p:cNvPr id="3" name="Content Placeholder 2"/>
          <p:cNvSpPr>
            <a:spLocks noGrp="1"/>
          </p:cNvSpPr>
          <p:nvPr>
            <p:ph idx="1"/>
          </p:nvPr>
        </p:nvSpPr>
        <p:spPr>
          <a:xfrm>
            <a:off x="1295400" y="2556932"/>
            <a:ext cx="9899821" cy="3318936"/>
          </a:xfrm>
        </p:spPr>
        <p:txBody>
          <a:bodyPr>
            <a:normAutofit fontScale="70000" lnSpcReduction="20000"/>
          </a:bodyPr>
          <a:lstStyle/>
          <a:p>
            <a:r>
              <a:rPr lang="en-US" dirty="0"/>
              <a:t>Sometimes a purchase order can be utilized for a hotel. If a purchase order cannot be used, hotel accommodations as well as meals are out-of-pocket expenses and must be reimbursed </a:t>
            </a:r>
            <a:r>
              <a:rPr lang="en-US" i="1" dirty="0"/>
              <a:t>after travel</a:t>
            </a:r>
            <a:r>
              <a:rPr lang="en-US" dirty="0"/>
              <a:t>. </a:t>
            </a:r>
            <a:endParaRPr lang="en-US" dirty="0" smtClean="0"/>
          </a:p>
          <a:p>
            <a:r>
              <a:rPr lang="en-US" dirty="0" smtClean="0"/>
              <a:t>You must </a:t>
            </a:r>
            <a:r>
              <a:rPr lang="en-US" dirty="0"/>
              <a:t>bring in the hotel bill (portfolio) with $0.00 balance showing you paid the hotel</a:t>
            </a:r>
            <a:r>
              <a:rPr lang="en-US" dirty="0" smtClean="0"/>
              <a:t>.</a:t>
            </a:r>
          </a:p>
          <a:p>
            <a:r>
              <a:rPr lang="en-US" dirty="0" smtClean="0"/>
              <a:t>Submit </a:t>
            </a:r>
            <a:r>
              <a:rPr lang="en-US" dirty="0"/>
              <a:t>a travel reimbursement request through </a:t>
            </a:r>
            <a:r>
              <a:rPr lang="en-US" dirty="0" err="1"/>
              <a:t>CatLife</a:t>
            </a:r>
            <a:r>
              <a:rPr lang="en-US" dirty="0"/>
              <a:t> and attach all justification for the trip. For example, if you traveled to a conference we must have an agenda from the conference</a:t>
            </a:r>
            <a:r>
              <a:rPr lang="en-US" dirty="0" smtClean="0"/>
              <a:t>.</a:t>
            </a:r>
          </a:p>
          <a:p>
            <a:r>
              <a:rPr lang="en-US" dirty="0" smtClean="0"/>
              <a:t>Traveler’s using own car will </a:t>
            </a:r>
            <a:r>
              <a:rPr lang="en-US" dirty="0"/>
              <a:t>be reimbursed for mileage, not gas. The current rate is $.</a:t>
            </a:r>
            <a:r>
              <a:rPr lang="en-US" dirty="0" smtClean="0"/>
              <a:t>52/mile</a:t>
            </a:r>
            <a:r>
              <a:rPr lang="en-US" dirty="0"/>
              <a:t>. Please print out mileage calculator backup, such as Google maps, to verifying miles </a:t>
            </a:r>
            <a:r>
              <a:rPr lang="en-US" dirty="0" smtClean="0"/>
              <a:t>driven</a:t>
            </a:r>
            <a:endParaRPr lang="en-US" b="1" dirty="0"/>
          </a:p>
          <a:p>
            <a:r>
              <a:rPr lang="en-US" dirty="0"/>
              <a:t>Meals are only reimbursed if travel includes an overnight stay. Submit original itemized receipts. Alcohol is not considered a part of meal and </a:t>
            </a:r>
            <a:r>
              <a:rPr lang="en-US" i="1" dirty="0"/>
              <a:t>cannot</a:t>
            </a:r>
            <a:r>
              <a:rPr lang="en-US" dirty="0"/>
              <a:t> be reimbursed.</a:t>
            </a:r>
            <a:endParaRPr lang="en-US" b="1" dirty="0"/>
          </a:p>
          <a:p>
            <a:r>
              <a:rPr lang="en-US" dirty="0">
                <a:solidFill>
                  <a:srgbClr val="C00000"/>
                </a:solidFill>
              </a:rPr>
              <a:t>*UC Policy states you cannot be reimbursed for others' travel expenses, with exceptions made for group travel of three or more then only the leader can be reimbursed.</a:t>
            </a:r>
          </a:p>
          <a:p>
            <a:endParaRPr lang="en-US" dirty="0"/>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231" y="927410"/>
            <a:ext cx="877329" cy="121010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8865" y="1154499"/>
            <a:ext cx="1237733" cy="928300"/>
          </a:xfrm>
          <a:prstGeom prst="rect">
            <a:avLst/>
          </a:prstGeom>
        </p:spPr>
      </p:pic>
    </p:spTree>
    <p:extLst>
      <p:ext uri="{BB962C8B-B14F-4D97-AF65-F5344CB8AC3E}">
        <p14:creationId xmlns:p14="http://schemas.microsoft.com/office/powerpoint/2010/main" val="1390580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Performers, Speakers, and Facility Use Agreements</a:t>
            </a:r>
            <a:endParaRPr lang="en-US" dirty="0"/>
          </a:p>
        </p:txBody>
      </p:sp>
      <p:sp>
        <p:nvSpPr>
          <p:cNvPr id="3" name="Content Placeholder 2"/>
          <p:cNvSpPr>
            <a:spLocks noGrp="1"/>
          </p:cNvSpPr>
          <p:nvPr>
            <p:ph idx="1"/>
          </p:nvPr>
        </p:nvSpPr>
        <p:spPr/>
        <p:txBody>
          <a:bodyPr>
            <a:normAutofit fontScale="70000" lnSpcReduction="20000"/>
          </a:bodyPr>
          <a:lstStyle/>
          <a:p>
            <a:r>
              <a:rPr lang="en-US" dirty="0"/>
              <a:t>Complete a Speaker or Performer purchase request in </a:t>
            </a:r>
            <a:r>
              <a:rPr lang="en-US" dirty="0" err="1"/>
              <a:t>CatLife</a:t>
            </a:r>
            <a:r>
              <a:rPr lang="en-US" dirty="0"/>
              <a:t> and a also complete a </a:t>
            </a:r>
            <a:r>
              <a:rPr lang="en-US" u="sng" dirty="0">
                <a:hlinkClick r:id="rId2"/>
              </a:rPr>
              <a:t>preliminary_information_form.pdf</a:t>
            </a:r>
            <a:r>
              <a:rPr lang="en-US" dirty="0"/>
              <a:t> know as a (PIF).  Our purchasing department uses the PIF to finalize the contract.</a:t>
            </a:r>
          </a:p>
          <a:p>
            <a:r>
              <a:rPr lang="en-US" dirty="0"/>
              <a:t>Plan ahead as these contracts take time to complete and get signatures from both parties, we need the PIF submitted at least three weeks prior to the performance date. We will also need the performer or speaker to complete a </a:t>
            </a:r>
            <a:r>
              <a:rPr lang="en-US" u="sng" dirty="0">
                <a:hlinkClick r:id="rId3"/>
              </a:rPr>
              <a:t>w-9_form.pdf</a:t>
            </a:r>
            <a:r>
              <a:rPr lang="en-US" dirty="0"/>
              <a:t>.</a:t>
            </a:r>
          </a:p>
          <a:p>
            <a:r>
              <a:rPr lang="en-US" dirty="0"/>
              <a:t>Depending on the scope of the performer or speaker, we may have them fill out additional forms.</a:t>
            </a:r>
          </a:p>
          <a:p>
            <a:r>
              <a:rPr lang="en-US" dirty="0"/>
              <a:t>If you are renting a facility, get all the preliminary information filled out on the PIF and get the contract, but </a:t>
            </a:r>
            <a:r>
              <a:rPr lang="en-US" i="1" dirty="0"/>
              <a:t>do not sign anything*</a:t>
            </a:r>
            <a:r>
              <a:rPr lang="en-US" dirty="0"/>
              <a:t>. Bring all documents to OSL Business Center and we will forward the documents to purchasing.</a:t>
            </a:r>
          </a:p>
          <a:p>
            <a:r>
              <a:rPr lang="en-US" b="1" dirty="0"/>
              <a:t>*Nobody can sign any type of agreement or contract on behalf of the university other than purchasing and the contract's office.</a:t>
            </a:r>
            <a:endParaRPr lang="en-US" dirty="0"/>
          </a:p>
          <a:p>
            <a:endParaRPr lang="en-US" dirty="0"/>
          </a:p>
        </p:txBody>
      </p:sp>
    </p:spTree>
    <p:extLst>
      <p:ext uri="{BB962C8B-B14F-4D97-AF65-F5344CB8AC3E}">
        <p14:creationId xmlns:p14="http://schemas.microsoft.com/office/powerpoint/2010/main" val="1471949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111" y="619933"/>
            <a:ext cx="9413927" cy="511444"/>
          </a:xfrm>
        </p:spPr>
        <p:txBody>
          <a:bodyPr>
            <a:normAutofit fontScale="90000"/>
          </a:bodyPr>
          <a:lstStyle/>
          <a:p>
            <a:r>
              <a:rPr lang="en-US" smtClean="0"/>
              <a:t/>
            </a:r>
            <a:br>
              <a:rPr lang="en-US" smtClean="0"/>
            </a:br>
            <a:r>
              <a:rPr lang="en-US" smtClean="0"/>
              <a:t>OSL </a:t>
            </a:r>
            <a:r>
              <a:rPr lang="en-US" dirty="0" smtClean="0"/>
              <a:t>Business </a:t>
            </a:r>
            <a:r>
              <a:rPr lang="en-US" smtClean="0"/>
              <a:t>Center Timeline</a:t>
            </a:r>
            <a:br>
              <a:rPr lang="en-US"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128708"/>
              </p:ext>
            </p:extLst>
          </p:nvPr>
        </p:nvGraphicFramePr>
        <p:xfrm>
          <a:off x="1642821" y="1193370"/>
          <a:ext cx="9066508" cy="5005953"/>
        </p:xfrm>
        <a:graphic>
          <a:graphicData uri="http://schemas.openxmlformats.org/drawingml/2006/table">
            <a:tbl>
              <a:tblPr firstRow="1" firstCol="1" bandRow="1">
                <a:tableStyleId>{5C22544A-7EE6-4342-B048-85BDC9FD1C3A}</a:tableStyleId>
              </a:tblPr>
              <a:tblGrid>
                <a:gridCol w="3519835"/>
                <a:gridCol w="1127453"/>
                <a:gridCol w="4419220"/>
              </a:tblGrid>
              <a:tr h="666433">
                <a:tc>
                  <a:txBody>
                    <a:bodyPr/>
                    <a:lstStyle/>
                    <a:p>
                      <a:pPr marL="0" marR="0">
                        <a:spcBef>
                          <a:spcPts val="0"/>
                        </a:spcBef>
                        <a:spcAft>
                          <a:spcPts val="0"/>
                        </a:spcAft>
                      </a:pPr>
                      <a:r>
                        <a:rPr lang="en-US" sz="800">
                          <a:effectLst/>
                        </a:rPr>
                        <a:t>Type of Purchase:</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Time need to process</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Next steps</a:t>
                      </a:r>
                      <a:endParaRPr lang="en-US" sz="800">
                        <a:effectLst/>
                        <a:latin typeface="Cambria" charset="0"/>
                        <a:ea typeface="ＭＳ 明朝" charset="-128"/>
                        <a:cs typeface="Times New Roman" charset="0"/>
                      </a:endParaRPr>
                    </a:p>
                  </a:txBody>
                  <a:tcPr marL="46804" marR="46804" marT="0" marB="0"/>
                </a:tc>
              </a:tr>
              <a:tr h="309967">
                <a:tc>
                  <a:txBody>
                    <a:bodyPr/>
                    <a:lstStyle/>
                    <a:p>
                      <a:pPr marL="0" marR="0">
                        <a:spcBef>
                          <a:spcPts val="0"/>
                        </a:spcBef>
                        <a:spcAft>
                          <a:spcPts val="0"/>
                        </a:spcAft>
                      </a:pPr>
                      <a:r>
                        <a:rPr lang="en-US" sz="800">
                          <a:effectLst/>
                        </a:rPr>
                        <a:t>Petty Cash request</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3 – 5 days</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Submit PO request in CatLife, arrange a time to meet with Connie McBride to receive cash.</a:t>
                      </a:r>
                      <a:endParaRPr lang="en-US" sz="800">
                        <a:effectLst/>
                        <a:latin typeface="Cambria" charset="0"/>
                        <a:ea typeface="ＭＳ 明朝" charset="-128"/>
                        <a:cs typeface="Times New Roman" charset="0"/>
                      </a:endParaRPr>
                    </a:p>
                  </a:txBody>
                  <a:tcPr marL="46804" marR="46804" marT="0" marB="0"/>
                </a:tc>
              </a:tr>
              <a:tr h="464948">
                <a:tc>
                  <a:txBody>
                    <a:bodyPr/>
                    <a:lstStyle/>
                    <a:p>
                      <a:pPr marL="0" marR="0">
                        <a:spcBef>
                          <a:spcPts val="0"/>
                        </a:spcBef>
                        <a:spcAft>
                          <a:spcPts val="0"/>
                        </a:spcAft>
                      </a:pPr>
                      <a:r>
                        <a:rPr lang="en-US" sz="800">
                          <a:effectLst/>
                        </a:rPr>
                        <a:t>Purchase request involving purchasing merchandise in town using UCM credit card (procurement card)</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3  - 5  days</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Submit PO request in CatLife, and coordinate with Connie McBride a date and time between 4-5pm. (shopping cart will need to be ready to be paid for).</a:t>
                      </a:r>
                      <a:endParaRPr lang="en-US" sz="800">
                        <a:effectLst/>
                        <a:latin typeface="Cambria" charset="0"/>
                        <a:ea typeface="ＭＳ 明朝" charset="-128"/>
                        <a:cs typeface="Times New Roman" charset="0"/>
                      </a:endParaRPr>
                    </a:p>
                  </a:txBody>
                  <a:tcPr marL="46804" marR="46804" marT="0" marB="0"/>
                </a:tc>
              </a:tr>
              <a:tr h="309967">
                <a:tc>
                  <a:txBody>
                    <a:bodyPr/>
                    <a:lstStyle/>
                    <a:p>
                      <a:pPr marL="0" marR="0">
                        <a:spcBef>
                          <a:spcPts val="0"/>
                        </a:spcBef>
                        <a:spcAft>
                          <a:spcPts val="0"/>
                        </a:spcAft>
                      </a:pPr>
                      <a:r>
                        <a:rPr lang="en-US" sz="800">
                          <a:effectLst/>
                        </a:rPr>
                        <a:t>Purchase request involving an established vendor </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5 days </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Submit PO request. (See frequently used vender list on OSL Website under resources.)</a:t>
                      </a:r>
                      <a:endParaRPr lang="en-US" sz="800">
                        <a:effectLst/>
                        <a:latin typeface="Cambria" charset="0"/>
                        <a:ea typeface="ＭＳ 明朝" charset="-128"/>
                        <a:cs typeface="Times New Roman" charset="0"/>
                      </a:endParaRPr>
                    </a:p>
                  </a:txBody>
                  <a:tcPr marL="46804" marR="46804" marT="0" marB="0"/>
                </a:tc>
              </a:tr>
              <a:tr h="464948">
                <a:tc>
                  <a:txBody>
                    <a:bodyPr/>
                    <a:lstStyle/>
                    <a:p>
                      <a:pPr marL="0" marR="0">
                        <a:spcBef>
                          <a:spcPts val="0"/>
                        </a:spcBef>
                        <a:spcAft>
                          <a:spcPts val="0"/>
                        </a:spcAft>
                      </a:pPr>
                      <a:r>
                        <a:rPr lang="en-US" sz="800">
                          <a:effectLst/>
                        </a:rPr>
                        <a:t>Purchase request involving a “new” vendor</a:t>
                      </a:r>
                    </a:p>
                    <a:p>
                      <a:pPr marL="0" marR="0">
                        <a:spcBef>
                          <a:spcPts val="0"/>
                        </a:spcBef>
                        <a:spcAft>
                          <a:spcPts val="0"/>
                        </a:spcAft>
                      </a:pPr>
                      <a:r>
                        <a:rPr lang="en-US" sz="800">
                          <a:effectLst/>
                        </a:rPr>
                        <a:t> </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1-2 weeks</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Submit PO request in CatLife with vendor information. OSL Business Center will send the business UCM’s W9 procedures, which need to be completed by vendor before PO request can be processed.</a:t>
                      </a:r>
                      <a:endParaRPr lang="en-US" sz="800">
                        <a:effectLst/>
                        <a:latin typeface="Cambria" charset="0"/>
                        <a:ea typeface="ＭＳ 明朝" charset="-128"/>
                        <a:cs typeface="Times New Roman" charset="0"/>
                      </a:endParaRPr>
                    </a:p>
                  </a:txBody>
                  <a:tcPr marL="46804" marR="46804" marT="0" marB="0"/>
                </a:tc>
              </a:tr>
              <a:tr h="464948">
                <a:tc>
                  <a:txBody>
                    <a:bodyPr/>
                    <a:lstStyle/>
                    <a:p>
                      <a:pPr marL="0" marR="0">
                        <a:spcBef>
                          <a:spcPts val="0"/>
                        </a:spcBef>
                        <a:spcAft>
                          <a:spcPts val="0"/>
                        </a:spcAft>
                      </a:pPr>
                      <a:r>
                        <a:rPr lang="en-US" sz="800">
                          <a:effectLst/>
                        </a:rPr>
                        <a:t>Purchase request involving campus recharge units, catering, bookstore, Recreation and TAPS</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5 days</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Submit PO request in CatLife, when approved contact the OSL Business Center for further instructions.    </a:t>
                      </a:r>
                      <a:endParaRPr lang="en-US" sz="800">
                        <a:effectLst/>
                        <a:latin typeface="Cambria" charset="0"/>
                        <a:ea typeface="ＭＳ 明朝" charset="-128"/>
                        <a:cs typeface="Times New Roman" charset="0"/>
                      </a:endParaRPr>
                    </a:p>
                  </a:txBody>
                  <a:tcPr marL="46804" marR="46804" marT="0" marB="0"/>
                </a:tc>
              </a:tr>
              <a:tr h="309967">
                <a:tc>
                  <a:txBody>
                    <a:bodyPr/>
                    <a:lstStyle/>
                    <a:p>
                      <a:pPr marL="0" marR="0">
                        <a:spcBef>
                          <a:spcPts val="0"/>
                        </a:spcBef>
                        <a:spcAft>
                          <a:spcPts val="0"/>
                        </a:spcAft>
                      </a:pPr>
                      <a:r>
                        <a:rPr lang="en-US" sz="800">
                          <a:effectLst/>
                        </a:rPr>
                        <a:t>Purchase request involving campus recharge units Police or Facilities</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1-2 weeks</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Submit PO request and then meet with Jim Greenwood who will put in your request.</a:t>
                      </a:r>
                      <a:endParaRPr lang="en-US" sz="800">
                        <a:effectLst/>
                        <a:latin typeface="Cambria" charset="0"/>
                        <a:ea typeface="ＭＳ 明朝" charset="-128"/>
                        <a:cs typeface="Times New Roman" charset="0"/>
                      </a:endParaRPr>
                    </a:p>
                  </a:txBody>
                  <a:tcPr marL="46804" marR="46804" marT="0" marB="0"/>
                </a:tc>
              </a:tr>
              <a:tr h="619933">
                <a:tc>
                  <a:txBody>
                    <a:bodyPr/>
                    <a:lstStyle/>
                    <a:p>
                      <a:pPr marL="0" marR="0">
                        <a:spcBef>
                          <a:spcPts val="0"/>
                        </a:spcBef>
                        <a:spcAft>
                          <a:spcPts val="0"/>
                        </a:spcAft>
                      </a:pPr>
                      <a:r>
                        <a:rPr lang="en-US" sz="800">
                          <a:effectLst/>
                        </a:rPr>
                        <a:t>Purchase request for non-travel reimbursements</a:t>
                      </a:r>
                    </a:p>
                    <a:p>
                      <a:pPr marL="0" marR="0">
                        <a:spcBef>
                          <a:spcPts val="0"/>
                        </a:spcBef>
                        <a:spcAft>
                          <a:spcPts val="0"/>
                        </a:spcAft>
                      </a:pPr>
                      <a:r>
                        <a:rPr lang="en-US" sz="800">
                          <a:effectLst/>
                        </a:rPr>
                        <a:t> </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Submit no later than 2 weeks after purchase.</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Submit PO request and then bring in original receipts to OSL Business Center.  When possible please check in with OSL before using your own money, we may have a better way to purchase. Any reimbursement over $200.00 must be pre-approved.</a:t>
                      </a:r>
                      <a:endParaRPr lang="en-US" sz="800">
                        <a:effectLst/>
                        <a:latin typeface="Cambria" charset="0"/>
                        <a:ea typeface="ＭＳ 明朝" charset="-128"/>
                        <a:cs typeface="Times New Roman" charset="0"/>
                      </a:endParaRPr>
                    </a:p>
                  </a:txBody>
                  <a:tcPr marL="46804" marR="46804" marT="0" marB="0"/>
                </a:tc>
              </a:tr>
              <a:tr h="464948">
                <a:tc>
                  <a:txBody>
                    <a:bodyPr/>
                    <a:lstStyle/>
                    <a:p>
                      <a:pPr marL="0" marR="0">
                        <a:spcBef>
                          <a:spcPts val="0"/>
                        </a:spcBef>
                        <a:spcAft>
                          <a:spcPts val="0"/>
                        </a:spcAft>
                      </a:pPr>
                      <a:r>
                        <a:rPr lang="en-US" sz="800">
                          <a:effectLst/>
                        </a:rPr>
                        <a:t>Purchase request for travel reimbursements</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Submit no later than 3 weeks after travel</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Submit PO request in CatLife and bring in original receipts to OSL Business Center.  Receipts must be itemized and mileage claims must have mileage printout.</a:t>
                      </a:r>
                      <a:endParaRPr lang="en-US" sz="800">
                        <a:effectLst/>
                        <a:latin typeface="Cambria" charset="0"/>
                        <a:ea typeface="ＭＳ 明朝" charset="-128"/>
                        <a:cs typeface="Times New Roman" charset="0"/>
                      </a:endParaRPr>
                    </a:p>
                  </a:txBody>
                  <a:tcPr marL="46804" marR="46804" marT="0" marB="0"/>
                </a:tc>
              </a:tr>
              <a:tr h="154982">
                <a:tc>
                  <a:txBody>
                    <a:bodyPr/>
                    <a:lstStyle/>
                    <a:p>
                      <a:pPr marL="0" marR="0">
                        <a:spcBef>
                          <a:spcPts val="0"/>
                        </a:spcBef>
                        <a:spcAft>
                          <a:spcPts val="0"/>
                        </a:spcAft>
                      </a:pPr>
                      <a:r>
                        <a:rPr lang="en-US" sz="800">
                          <a:effectLst/>
                        </a:rPr>
                        <a:t>Purchase request for vehicle rental or Bus</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2-3 weeks</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Submit PO request in CatLife and also fill out vehicle rental info sheet*</a:t>
                      </a:r>
                      <a:endParaRPr lang="en-US" sz="800">
                        <a:effectLst/>
                        <a:latin typeface="Cambria" charset="0"/>
                        <a:ea typeface="ＭＳ 明朝" charset="-128"/>
                        <a:cs typeface="Times New Roman" charset="0"/>
                      </a:endParaRPr>
                    </a:p>
                  </a:txBody>
                  <a:tcPr marL="46804" marR="46804" marT="0" marB="0"/>
                </a:tc>
              </a:tr>
              <a:tr h="464948">
                <a:tc>
                  <a:txBody>
                    <a:bodyPr/>
                    <a:lstStyle/>
                    <a:p>
                      <a:pPr marL="0" marR="0">
                        <a:spcBef>
                          <a:spcPts val="0"/>
                        </a:spcBef>
                        <a:spcAft>
                          <a:spcPts val="0"/>
                        </a:spcAft>
                      </a:pPr>
                      <a:r>
                        <a:rPr lang="en-US" sz="800">
                          <a:effectLst/>
                        </a:rPr>
                        <a:t>Purchase request for performers, speakers or facilities that require a contract agreement.</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4 weeks</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Submit PO request in CatLife and meet with Purchasing Specialists for further instructions.  Preliminary Information Form must be completed (PIF)*</a:t>
                      </a:r>
                      <a:endParaRPr lang="en-US" sz="800">
                        <a:effectLst/>
                        <a:latin typeface="Cambria" charset="0"/>
                        <a:ea typeface="ＭＳ 明朝" charset="-128"/>
                        <a:cs typeface="Times New Roman" charset="0"/>
                      </a:endParaRPr>
                    </a:p>
                  </a:txBody>
                  <a:tcPr marL="46804" marR="46804" marT="0" marB="0"/>
                </a:tc>
              </a:tr>
              <a:tr h="154982">
                <a:tc>
                  <a:txBody>
                    <a:bodyPr/>
                    <a:lstStyle/>
                    <a:p>
                      <a:pPr marL="0" marR="0">
                        <a:spcBef>
                          <a:spcPts val="0"/>
                        </a:spcBef>
                        <a:spcAft>
                          <a:spcPts val="0"/>
                        </a:spcAft>
                      </a:pPr>
                      <a:r>
                        <a:rPr lang="en-US" sz="800">
                          <a:effectLst/>
                        </a:rPr>
                        <a:t>Purchase request for hotels rooms</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4 weeks</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Submit PO request in CatLife and fill out Hotel rooms info sheet*</a:t>
                      </a:r>
                      <a:endParaRPr lang="en-US" sz="800">
                        <a:effectLst/>
                        <a:latin typeface="Cambria" charset="0"/>
                        <a:ea typeface="ＭＳ 明朝" charset="-128"/>
                        <a:cs typeface="Times New Roman" charset="0"/>
                      </a:endParaRPr>
                    </a:p>
                  </a:txBody>
                  <a:tcPr marL="46804" marR="46804" marT="0" marB="0"/>
                </a:tc>
              </a:tr>
              <a:tr h="154982">
                <a:tc>
                  <a:txBody>
                    <a:bodyPr/>
                    <a:lstStyle/>
                    <a:p>
                      <a:pPr marL="0" marR="0">
                        <a:spcBef>
                          <a:spcPts val="0"/>
                        </a:spcBef>
                        <a:spcAft>
                          <a:spcPts val="0"/>
                        </a:spcAft>
                      </a:pPr>
                      <a:r>
                        <a:rPr lang="en-US" sz="800">
                          <a:effectLst/>
                        </a:rPr>
                        <a:t>Purchase request for flights</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a:effectLst/>
                        </a:rPr>
                        <a:t>5 weeks</a:t>
                      </a:r>
                      <a:endParaRPr lang="en-US" sz="800">
                        <a:effectLst/>
                        <a:latin typeface="Cambria" charset="0"/>
                        <a:ea typeface="ＭＳ 明朝" charset="-128"/>
                        <a:cs typeface="Times New Roman" charset="0"/>
                      </a:endParaRPr>
                    </a:p>
                  </a:txBody>
                  <a:tcPr marL="46804" marR="46804" marT="0" marB="0"/>
                </a:tc>
                <a:tc>
                  <a:txBody>
                    <a:bodyPr/>
                    <a:lstStyle/>
                    <a:p>
                      <a:pPr marL="0" marR="0">
                        <a:spcBef>
                          <a:spcPts val="0"/>
                        </a:spcBef>
                        <a:spcAft>
                          <a:spcPts val="0"/>
                        </a:spcAft>
                      </a:pPr>
                      <a:r>
                        <a:rPr lang="en-US" sz="800" dirty="0">
                          <a:effectLst/>
                        </a:rPr>
                        <a:t>Submit PO request in </a:t>
                      </a:r>
                      <a:r>
                        <a:rPr lang="en-US" sz="800" dirty="0" err="1">
                          <a:effectLst/>
                        </a:rPr>
                        <a:t>CatLife</a:t>
                      </a:r>
                      <a:r>
                        <a:rPr lang="en-US" sz="800" dirty="0">
                          <a:effectLst/>
                        </a:rPr>
                        <a:t> and fill out Flight request info sheet*</a:t>
                      </a:r>
                      <a:endParaRPr lang="en-US" sz="800" dirty="0">
                        <a:effectLst/>
                        <a:latin typeface="Cambria" charset="0"/>
                        <a:ea typeface="ＭＳ 明朝" charset="-128"/>
                        <a:cs typeface="Times New Roman" charset="0"/>
                      </a:endParaRPr>
                    </a:p>
                  </a:txBody>
                  <a:tcPr marL="46804" marR="46804" marT="0" marB="0"/>
                </a:tc>
              </a:tr>
            </a:tbl>
          </a:graphicData>
        </a:graphic>
      </p:graphicFrame>
    </p:spTree>
    <p:extLst>
      <p:ext uri="{BB962C8B-B14F-4D97-AF65-F5344CB8AC3E}">
        <p14:creationId xmlns:p14="http://schemas.microsoft.com/office/powerpoint/2010/main" val="414521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069" y="2036811"/>
            <a:ext cx="8158688" cy="953524"/>
          </a:xfrm>
        </p:spPr>
        <p:txBody>
          <a:bodyPr/>
          <a:lstStyle/>
          <a:p>
            <a:r>
              <a:rPr lang="en-US" dirty="0" smtClean="0"/>
              <a:t>Introduction</a:t>
            </a:r>
            <a:endParaRPr lang="en-US" dirty="0"/>
          </a:p>
        </p:txBody>
      </p:sp>
      <p:sp>
        <p:nvSpPr>
          <p:cNvPr id="3" name="Content Placeholder 2"/>
          <p:cNvSpPr>
            <a:spLocks noGrp="1"/>
          </p:cNvSpPr>
          <p:nvPr>
            <p:ph type="body" idx="1"/>
          </p:nvPr>
        </p:nvSpPr>
        <p:spPr>
          <a:xfrm>
            <a:off x="2015069" y="4246743"/>
            <a:ext cx="8158690" cy="954547"/>
          </a:xfrm>
        </p:spPr>
        <p:txBody>
          <a:bodyPr>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This training will prepare club officers to manage their club funds through Catlife and learn the OSL Business Center policy and procedures for purchasing and travel. </a:t>
            </a:r>
            <a:endParaRPr lang="en-US" dirty="0"/>
          </a:p>
        </p:txBody>
      </p:sp>
    </p:spTree>
    <p:extLst>
      <p:ext uri="{BB962C8B-B14F-4D97-AF65-F5344CB8AC3E}">
        <p14:creationId xmlns:p14="http://schemas.microsoft.com/office/powerpoint/2010/main" val="1486185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Submit a Purchase Request in Catlife</a:t>
            </a:r>
            <a:endParaRPr lang="en-US" dirty="0"/>
          </a:p>
        </p:txBody>
      </p:sp>
      <p:pic>
        <p:nvPicPr>
          <p:cNvPr id="4" name="Purchase Request Demo Fall 2017"/>
          <p:cNvPicPr>
            <a:picLocks noGrp="1" noRot="1" noChangeAspect="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4127157" y="2677984"/>
            <a:ext cx="4436076" cy="3327057"/>
          </a:xfrm>
          <a:prstGeom prst="rect">
            <a:avLst/>
          </a:prstGeom>
        </p:spPr>
      </p:pic>
    </p:spTree>
    <p:extLst>
      <p:ext uri="{BB962C8B-B14F-4D97-AF65-F5344CB8AC3E}">
        <p14:creationId xmlns:p14="http://schemas.microsoft.com/office/powerpoint/2010/main" val="422739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a:xfrm>
            <a:off x="1295402" y="2556932"/>
            <a:ext cx="9601196" cy="3318936"/>
          </a:xfrm>
        </p:spPr>
        <p:txBody>
          <a:bodyPr/>
          <a:lstStyle/>
          <a:p>
            <a:r>
              <a:rPr lang="en-US" dirty="0" smtClean="0"/>
              <a:t>QUIZ</a:t>
            </a:r>
            <a:r>
              <a:rPr lang="en-US" dirty="0" smtClean="0"/>
              <a:t>!</a:t>
            </a:r>
          </a:p>
          <a:p>
            <a:r>
              <a:rPr lang="en-US" dirty="0">
                <a:hlinkClick r:id="rId2"/>
              </a:rPr>
              <a:t>https://</a:t>
            </a:r>
            <a:r>
              <a:rPr lang="en-US" dirty="0" smtClean="0">
                <a:hlinkClick r:id="rId2"/>
              </a:rPr>
              <a:t>goo.gl</a:t>
            </a:r>
            <a:r>
              <a:rPr lang="en-US" smtClean="0">
                <a:hlinkClick r:id="rId2"/>
              </a:rPr>
              <a:t>/forms/jtUl0ezJBqo3rY2g1</a:t>
            </a:r>
            <a:endParaRPr lang="en-US" smtClean="0"/>
          </a:p>
          <a:p>
            <a:endParaRPr lang="en-US" dirty="0"/>
          </a:p>
        </p:txBody>
      </p:sp>
    </p:spTree>
    <p:extLst>
      <p:ext uri="{BB962C8B-B14F-4D97-AF65-F5344CB8AC3E}">
        <p14:creationId xmlns:p14="http://schemas.microsoft.com/office/powerpoint/2010/main" val="1803539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4636" y="982131"/>
            <a:ext cx="3718455" cy="1371600"/>
          </a:xfrm>
        </p:spPr>
        <p:txBody>
          <a:bodyPr>
            <a:normAutofit/>
          </a:bodyPr>
          <a:lstStyle/>
          <a:p>
            <a:r>
              <a:rPr lang="en-US" sz="3600" dirty="0" smtClean="0"/>
              <a:t>Club Accounts</a:t>
            </a:r>
            <a:endParaRPr lang="en-US" sz="3600" dirty="0"/>
          </a:p>
        </p:txBody>
      </p:sp>
      <p:sp>
        <p:nvSpPr>
          <p:cNvPr id="5" name="Content Placeholder 4"/>
          <p:cNvSpPr>
            <a:spLocks noGrp="1"/>
          </p:cNvSpPr>
          <p:nvPr>
            <p:ph idx="1"/>
          </p:nvPr>
        </p:nvSpPr>
        <p:spPr/>
        <p:txBody>
          <a:bodyPr/>
          <a:lstStyle/>
          <a:p>
            <a:r>
              <a:rPr lang="en-US" dirty="0" smtClean="0"/>
              <a:t>All new clubs collecting money must request a club agency account by asking at the OSL Front Desk or email </a:t>
            </a:r>
            <a:r>
              <a:rPr lang="en-US" dirty="0" smtClean="0">
                <a:hlinkClick r:id="rId2"/>
              </a:rPr>
              <a:t>OSLBC@ucmerced.edu</a:t>
            </a:r>
            <a:endParaRPr lang="en-US" dirty="0" smtClean="0"/>
          </a:p>
          <a:p>
            <a:r>
              <a:rPr lang="en-US" dirty="0" smtClean="0"/>
              <a:t>This account will be seen on your club’s Catlife page under the Finance tab</a:t>
            </a:r>
          </a:p>
          <a:p>
            <a:r>
              <a:rPr lang="en-US" dirty="0" smtClean="0"/>
              <a:t>If your club receives funding from Associated Students, that funding will be in a separate account on your Finance tab</a:t>
            </a:r>
            <a:endParaRPr lang="en-US" dirty="0"/>
          </a:p>
        </p:txBody>
      </p:sp>
      <p:pic>
        <p:nvPicPr>
          <p:cNvPr id="7" name="Picture 4" descr="ttps://www.usbank.com/dam/images/illustration/checking-silver-illust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561" y="3166913"/>
            <a:ext cx="2708953" cy="270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02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Club Deposits</a:t>
            </a:r>
            <a:endParaRPr lang="en-US" dirty="0"/>
          </a:p>
        </p:txBody>
      </p:sp>
      <p:sp>
        <p:nvSpPr>
          <p:cNvPr id="3" name="Content Placeholder 2"/>
          <p:cNvSpPr>
            <a:spLocks noGrp="1"/>
          </p:cNvSpPr>
          <p:nvPr>
            <p:ph idx="1"/>
          </p:nvPr>
        </p:nvSpPr>
        <p:spPr/>
        <p:txBody>
          <a:bodyPr/>
          <a:lstStyle/>
          <a:p>
            <a:r>
              <a:rPr lang="en-US" dirty="0" smtClean="0"/>
              <a:t>To deposit cash or checks into your club account, bring the deposit to the OSL Front Desk staff and a deposit slip will be made for you to take to the Cashiers window.</a:t>
            </a:r>
          </a:p>
          <a:p>
            <a:r>
              <a:rPr lang="en-US" dirty="0" smtClean="0"/>
              <a:t>All checks collected for deposits must be made payable to the UC REGENTS</a:t>
            </a:r>
          </a:p>
          <a:p>
            <a:r>
              <a:rPr lang="en-US" dirty="0" smtClean="0"/>
              <a:t>If depositing cash, two club members must be present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8366" y="846665"/>
            <a:ext cx="1647677" cy="15038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605" y="917634"/>
            <a:ext cx="1028399" cy="1316613"/>
          </a:xfrm>
          <a:prstGeom prst="rect">
            <a:avLst/>
          </a:prstGeom>
        </p:spPr>
      </p:pic>
    </p:spTree>
    <p:extLst>
      <p:ext uri="{BB962C8B-B14F-4D97-AF65-F5344CB8AC3E}">
        <p14:creationId xmlns:p14="http://schemas.microsoft.com/office/powerpoint/2010/main" val="577493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Cash Handling Guidelines</a:t>
            </a:r>
            <a:endParaRPr lang="en-US" dirty="0"/>
          </a:p>
        </p:txBody>
      </p:sp>
      <p:sp>
        <p:nvSpPr>
          <p:cNvPr id="3" name="Content Placeholder 2"/>
          <p:cNvSpPr>
            <a:spLocks noGrp="1"/>
          </p:cNvSpPr>
          <p:nvPr>
            <p:ph idx="1"/>
          </p:nvPr>
        </p:nvSpPr>
        <p:spPr/>
        <p:txBody>
          <a:bodyPr/>
          <a:lstStyle/>
          <a:p>
            <a:r>
              <a:rPr lang="en-US" dirty="0" smtClean="0"/>
              <a:t>Cash should always be counted by two people</a:t>
            </a:r>
          </a:p>
          <a:p>
            <a:r>
              <a:rPr lang="en-US" dirty="0" smtClean="0"/>
              <a:t>When ever possible, be prepared to give receipts for any cash received </a:t>
            </a:r>
          </a:p>
          <a:p>
            <a:r>
              <a:rPr lang="en-US" dirty="0" smtClean="0"/>
              <a:t>Deposit cash and checks by 4pm of the day collected or the next business day</a:t>
            </a:r>
          </a:p>
          <a:p>
            <a:r>
              <a:rPr lang="en-US" dirty="0" smtClean="0"/>
              <a:t>Keep funds in a lock protected cash box until you are able to make a deposit</a:t>
            </a:r>
          </a:p>
          <a:p>
            <a:r>
              <a:rPr lang="en-US" dirty="0" smtClean="0"/>
              <a:t>Intel forms should be used by clubs collecting a large amount of dues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6775" y="723899"/>
            <a:ext cx="1619250" cy="1562100"/>
          </a:xfrm>
          <a:prstGeom prst="rect">
            <a:avLst/>
          </a:prstGeom>
        </p:spPr>
      </p:pic>
    </p:spTree>
    <p:extLst>
      <p:ext uri="{BB962C8B-B14F-4D97-AF65-F5344CB8AC3E}">
        <p14:creationId xmlns:p14="http://schemas.microsoft.com/office/powerpoint/2010/main" val="18382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Club Funds vs ASUCM Funds</a:t>
            </a:r>
            <a:endParaRPr lang="en-US" dirty="0"/>
          </a:p>
        </p:txBody>
      </p:sp>
      <p:sp>
        <p:nvSpPr>
          <p:cNvPr id="3" name="Content Placeholder 2"/>
          <p:cNvSpPr>
            <a:spLocks noGrp="1"/>
          </p:cNvSpPr>
          <p:nvPr>
            <p:ph idx="1"/>
          </p:nvPr>
        </p:nvSpPr>
        <p:spPr/>
        <p:txBody>
          <a:bodyPr/>
          <a:lstStyle/>
          <a:p>
            <a:r>
              <a:rPr lang="en-US" dirty="0" smtClean="0"/>
              <a:t>When ASUCM awards your club funds through the ASUCM budget proposals process, a senator bill or the Inter-Club Council, those funds do not go into your club’s account</a:t>
            </a:r>
          </a:p>
          <a:p>
            <a:r>
              <a:rPr lang="en-US" dirty="0" smtClean="0"/>
              <a:t>The funds will be spent out of ASUCM’s account on your club’s behalf</a:t>
            </a:r>
          </a:p>
          <a:p>
            <a:r>
              <a:rPr lang="en-US" dirty="0" smtClean="0"/>
              <a:t>If your club does not use all of the funds that has been awarded, the funds that has been awarded, the funds will go back into the ASUCM general fund</a:t>
            </a:r>
            <a:endParaRPr lang="en-US" dirty="0"/>
          </a:p>
        </p:txBody>
      </p:sp>
    </p:spTree>
    <p:extLst>
      <p:ext uri="{BB962C8B-B14F-4D97-AF65-F5344CB8AC3E}">
        <p14:creationId xmlns:p14="http://schemas.microsoft.com/office/powerpoint/2010/main" val="1868331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Spending Club Funds</a:t>
            </a:r>
            <a:endParaRPr lang="en-US" dirty="0"/>
          </a:p>
        </p:txBody>
      </p:sp>
      <p:sp>
        <p:nvSpPr>
          <p:cNvPr id="3" name="Content Placeholder 2"/>
          <p:cNvSpPr>
            <a:spLocks noGrp="1"/>
          </p:cNvSpPr>
          <p:nvPr>
            <p:ph idx="1"/>
          </p:nvPr>
        </p:nvSpPr>
        <p:spPr/>
        <p:txBody>
          <a:bodyPr/>
          <a:lstStyle/>
          <a:p>
            <a:r>
              <a:rPr lang="en-US" dirty="0" smtClean="0"/>
              <a:t>There are several methods for spending your club funds</a:t>
            </a:r>
          </a:p>
          <a:p>
            <a:r>
              <a:rPr lang="en-US" dirty="0" smtClean="0"/>
              <a:t>Follow OSL’s time-line to insure the purchase requests can be processed in time for your event</a:t>
            </a:r>
          </a:p>
          <a:p>
            <a:r>
              <a:rPr lang="en-US" dirty="0" smtClean="0"/>
              <a:t>Before any purchase request can be submitted for an event, an event notification must be submitted in Catlife</a:t>
            </a:r>
            <a:endParaRPr lang="en-US" dirty="0"/>
          </a:p>
        </p:txBody>
      </p:sp>
      <p:pic>
        <p:nvPicPr>
          <p:cNvPr id="2050" name="Picture 2" descr="ttp://www.doctorsmagazineng.com/wp-content/uploads/2015/09/Spend-Money-Wisely.jpg"/>
          <p:cNvPicPr>
            <a:picLocks noChangeAspect="1" noChangeArrowheads="1"/>
          </p:cNvPicPr>
          <p:nvPr/>
        </p:nvPicPr>
        <p:blipFill rotWithShape="1">
          <a:blip r:embed="rId2">
            <a:extLst>
              <a:ext uri="{28A0092B-C50C-407E-A947-70E740481C1C}">
                <a14:useLocalDpi xmlns:a14="http://schemas.microsoft.com/office/drawing/2010/main" val="0"/>
              </a:ext>
            </a:extLst>
          </a:blip>
          <a:srcRect t="10129"/>
          <a:stretch/>
        </p:blipFill>
        <p:spPr bwMode="auto">
          <a:xfrm>
            <a:off x="929279" y="3256908"/>
            <a:ext cx="4447518" cy="221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054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 Orders   </a:t>
            </a:r>
            <a:endParaRPr lang="en-US" dirty="0"/>
          </a:p>
        </p:txBody>
      </p:sp>
      <p:sp>
        <p:nvSpPr>
          <p:cNvPr id="3" name="Content Placeholder 2"/>
          <p:cNvSpPr>
            <a:spLocks noGrp="1"/>
          </p:cNvSpPr>
          <p:nvPr>
            <p:ph idx="1"/>
          </p:nvPr>
        </p:nvSpPr>
        <p:spPr/>
        <p:txBody>
          <a:bodyPr>
            <a:normAutofit lnSpcReduction="10000"/>
          </a:bodyPr>
          <a:lstStyle/>
          <a:p>
            <a:r>
              <a:rPr lang="en-US" dirty="0" smtClean="0"/>
              <a:t>Purchase orders are the means the university uses to order supplies and services through an account payable system</a:t>
            </a:r>
          </a:p>
          <a:p>
            <a:r>
              <a:rPr lang="en-US" dirty="0" smtClean="0"/>
              <a:t>Vendors receive a specific numbered purchase order which is a promise to pay the vendor within 30 days from the purchase date </a:t>
            </a:r>
          </a:p>
          <a:p>
            <a:r>
              <a:rPr lang="en-US" dirty="0" smtClean="0"/>
              <a:t>If you receive a quote or estimate from the vendor, attach it to the purchase request</a:t>
            </a:r>
          </a:p>
          <a:p>
            <a:r>
              <a:rPr lang="en-US" dirty="0" smtClean="0"/>
              <a:t>After items are purchased the vendor will either give you an invoice or bill the university directly</a:t>
            </a:r>
            <a:endParaRPr lang="en-US" dirty="0"/>
          </a:p>
        </p:txBody>
      </p:sp>
    </p:spTree>
    <p:extLst>
      <p:ext uri="{BB962C8B-B14F-4D97-AF65-F5344CB8AC3E}">
        <p14:creationId xmlns:p14="http://schemas.microsoft.com/office/powerpoint/2010/main" val="937276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 Card Purchases</a:t>
            </a:r>
            <a:endParaRPr lang="en-US" dirty="0"/>
          </a:p>
        </p:txBody>
      </p:sp>
      <p:sp>
        <p:nvSpPr>
          <p:cNvPr id="3" name="Content Placeholder 2"/>
          <p:cNvSpPr>
            <a:spLocks noGrp="1"/>
          </p:cNvSpPr>
          <p:nvPr>
            <p:ph idx="1"/>
          </p:nvPr>
        </p:nvSpPr>
        <p:spPr/>
        <p:txBody>
          <a:bodyPr/>
          <a:lstStyle/>
          <a:p>
            <a:r>
              <a:rPr lang="en-US" dirty="0" smtClean="0"/>
              <a:t>OSL Business Center has a credit card that can be used to purchase items from vendors that will not take a purchase order, such as online purchases</a:t>
            </a:r>
          </a:p>
          <a:p>
            <a:r>
              <a:rPr lang="en-US" dirty="0" smtClean="0"/>
              <a:t>Services and travel expenses cannot be purchased with a procurement card</a:t>
            </a:r>
          </a:p>
          <a:p>
            <a:r>
              <a:rPr lang="en-US" dirty="0" smtClean="0"/>
              <a:t>To purchase online items, attach a shopping cart page to the purchase request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665" y="981675"/>
            <a:ext cx="1173891" cy="1304324"/>
          </a:xfrm>
          <a:prstGeom prst="rect">
            <a:avLst/>
          </a:prstGeom>
        </p:spPr>
      </p:pic>
    </p:spTree>
    <p:extLst>
      <p:ext uri="{BB962C8B-B14F-4D97-AF65-F5344CB8AC3E}">
        <p14:creationId xmlns:p14="http://schemas.microsoft.com/office/powerpoint/2010/main" val="10198369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753</TotalTime>
  <Words>1449</Words>
  <Application>Microsoft Macintosh PowerPoint</Application>
  <PresentationFormat>Widescreen</PresentationFormat>
  <Paragraphs>134</Paragraphs>
  <Slides>21</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Cambria</vt:lpstr>
      <vt:lpstr>Garamond</vt:lpstr>
      <vt:lpstr>Helvetica</vt:lpstr>
      <vt:lpstr>MS ??</vt:lpstr>
      <vt:lpstr>ＭＳ 明朝</vt:lpstr>
      <vt:lpstr>Times</vt:lpstr>
      <vt:lpstr>Times New Roman</vt:lpstr>
      <vt:lpstr>Organic</vt:lpstr>
      <vt:lpstr>Club Accounts and Purchasing Training</vt:lpstr>
      <vt:lpstr>Introduction</vt:lpstr>
      <vt:lpstr>Club Accounts</vt:lpstr>
      <vt:lpstr>                     Club Deposits</vt:lpstr>
      <vt:lpstr>         Cash Handling Guidelines</vt:lpstr>
      <vt:lpstr>Club Funds vs ASUCM Funds</vt:lpstr>
      <vt:lpstr>Spending Club Funds</vt:lpstr>
      <vt:lpstr>Purchase Orders   </vt:lpstr>
      <vt:lpstr>Procurement Card Purchases</vt:lpstr>
      <vt:lpstr>              Declining Balance Cards </vt:lpstr>
      <vt:lpstr>                     Reimbursements</vt:lpstr>
      <vt:lpstr>Campus Recharges   </vt:lpstr>
      <vt:lpstr>Travel</vt:lpstr>
      <vt:lpstr>       Hotels Arrangements</vt:lpstr>
      <vt:lpstr>        Air Travel</vt:lpstr>
      <vt:lpstr>Vehicle Rentals     </vt:lpstr>
      <vt:lpstr>Reimbursable Travel Expenses </vt:lpstr>
      <vt:lpstr>Performers, Speakers, and Facility Use Agreements</vt:lpstr>
      <vt:lpstr> OSL Business Center Timeline </vt:lpstr>
      <vt:lpstr>How to Submit a Purchase Request in Catlife</vt:lpstr>
      <vt:lpstr>What’s Next?</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Accounts and Purchasing Training</dc:title>
  <dc:creator>Steven Lerer</dc:creator>
  <cp:lastModifiedBy>Connie McBride</cp:lastModifiedBy>
  <cp:revision>36</cp:revision>
  <dcterms:created xsi:type="dcterms:W3CDTF">2017-08-18T16:08:18Z</dcterms:created>
  <dcterms:modified xsi:type="dcterms:W3CDTF">2017-08-22T17:54:47Z</dcterms:modified>
</cp:coreProperties>
</file>